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62F18CE-0A9E-4789-B058-23D14F8070D8}" type="datetimeFigureOut">
              <a:rPr lang="ru-RU" smtClean="0"/>
              <a:t>14.02.2017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41438359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62F18CE-0A9E-4789-B058-23D14F8070D8}" type="datetimeFigureOut">
              <a:rPr lang="ru-RU" smtClean="0"/>
              <a:t>14.02.2017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28572377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62F18CE-0A9E-4789-B058-23D14F8070D8}" type="datetimeFigureOut">
              <a:rPr lang="ru-RU" smtClean="0"/>
              <a:t>14.02.2017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24775608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62F18CE-0A9E-4789-B058-23D14F8070D8}" type="datetimeFigureOut">
              <a:rPr lang="ru-RU" smtClean="0"/>
              <a:t>14.02.2017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3215257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62F18CE-0A9E-4789-B058-23D14F8070D8}" type="datetimeFigureOut">
              <a:rPr lang="ru-RU" smtClean="0"/>
              <a:t>14.02.2017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35454330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62F18CE-0A9E-4789-B058-23D14F8070D8}" type="datetimeFigureOut">
              <a:rPr lang="ru-RU" smtClean="0"/>
              <a:t>14.02.2017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10110420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62F18CE-0A9E-4789-B058-23D14F8070D8}" type="datetimeFigureOut">
              <a:rPr lang="ru-RU" smtClean="0"/>
              <a:t>14.02.2017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39885916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62F18CE-0A9E-4789-B058-23D14F8070D8}" type="datetimeFigureOut">
              <a:rPr lang="ru-RU" smtClean="0"/>
              <a:t>14.02.2017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2592064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62F18CE-0A9E-4789-B058-23D14F8070D8}" type="datetimeFigureOut">
              <a:rPr lang="ru-RU" smtClean="0"/>
              <a:t>14.02.2017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16153322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62F18CE-0A9E-4789-B058-23D14F8070D8}" type="datetimeFigureOut">
              <a:rPr lang="ru-RU" smtClean="0"/>
              <a:t>14.02.2017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24942789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62F18CE-0A9E-4789-B058-23D14F8070D8}" type="datetimeFigureOut">
              <a:rPr lang="ru-RU" smtClean="0"/>
              <a:t>14.02.2017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74DD049-0F82-47FA-9D51-73A36391EF89}" type="slidenum">
              <a:rPr lang="ru-RU" smtClean="0"/>
              <a:t>‹#›</a:t>
            </a:fld>
            <a:endParaRPr lang="ru-RU"/>
          </a:p>
        </p:txBody>
      </p:sp>
    </p:spTree>
    <p:extLst>
      <p:ext uri="{BB962C8B-B14F-4D97-AF65-F5344CB8AC3E}">
        <p14:creationId xmlns:p14="http://schemas.microsoft.com/office/powerpoint/2010/main" val="7310474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F18CE-0A9E-4789-B058-23D14F8070D8}" type="datetimeFigureOut">
              <a:rPr lang="ru-RU" smtClean="0"/>
              <a:t>14.02.2017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4DD049-0F82-47FA-9D51-73A36391EF89}" type="slidenum">
              <a:rPr lang="ru-RU" smtClean="0"/>
              <a:t>‹#›</a:t>
            </a:fld>
            <a:endParaRPr lang="ru-RU"/>
          </a:p>
        </p:txBody>
      </p:sp>
    </p:spTree>
    <p:extLst>
      <p:ext uri="{BB962C8B-B14F-4D97-AF65-F5344CB8AC3E}">
        <p14:creationId xmlns:p14="http://schemas.microsoft.com/office/powerpoint/2010/main" val="3723380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a:xfrm>
            <a:off x="395536" y="332656"/>
            <a:ext cx="8424936" cy="3600399"/>
          </a:xfrm>
        </p:spPr>
        <p:txBody>
          <a:bodyPr>
            <a:normAutofit/>
          </a:bodyPr>
          <a:lstStyle/>
          <a:p>
            <a:r>
              <a:rPr lang="ru-RU" sz="4800" dirty="0" smtClean="0"/>
              <a:t>И.А. </a:t>
            </a:r>
            <a:r>
              <a:rPr lang="ru-RU" sz="4800" dirty="0" err="1" smtClean="0"/>
              <a:t>Бернадский</a:t>
            </a:r>
            <a:r>
              <a:rPr lang="ru-RU" sz="4800" dirty="0" smtClean="0"/>
              <a:t>. Слово о поэте. Проблемно-тематический диапазон лирики поэта.</a:t>
            </a:r>
            <a:endParaRPr lang="ru-RU" sz="4800" dirty="0"/>
          </a:p>
        </p:txBody>
      </p:sp>
      <p:sp>
        <p:nvSpPr>
          <p:cNvPr id="7" name="Подзаголовок 6"/>
          <p:cNvSpPr>
            <a:spLocks noGrp="1"/>
          </p:cNvSpPr>
          <p:nvPr>
            <p:ph type="subTitle" idx="1"/>
          </p:nvPr>
        </p:nvSpPr>
        <p:spPr>
          <a:xfrm>
            <a:off x="3275856" y="4293096"/>
            <a:ext cx="5400600" cy="2232248"/>
          </a:xfrm>
        </p:spPr>
        <p:txBody>
          <a:bodyPr>
            <a:normAutofit/>
          </a:bodyPr>
          <a:lstStyle/>
          <a:p>
            <a:r>
              <a:rPr lang="ru-RU" sz="2400" dirty="0" smtClean="0">
                <a:solidFill>
                  <a:schemeClr val="tx1"/>
                </a:solidFill>
              </a:rPr>
              <a:t>Подготовила: </a:t>
            </a:r>
            <a:r>
              <a:rPr lang="ru-RU" sz="2400" dirty="0" err="1" smtClean="0">
                <a:solidFill>
                  <a:schemeClr val="tx1"/>
                </a:solidFill>
              </a:rPr>
              <a:t>Зеленева</a:t>
            </a:r>
            <a:r>
              <a:rPr lang="ru-RU" sz="2400" dirty="0" smtClean="0">
                <a:solidFill>
                  <a:schemeClr val="tx1"/>
                </a:solidFill>
              </a:rPr>
              <a:t> М.Н.</a:t>
            </a:r>
          </a:p>
          <a:p>
            <a:r>
              <a:rPr lang="ru-RU" sz="2400" dirty="0" smtClean="0">
                <a:solidFill>
                  <a:schemeClr val="tx1"/>
                </a:solidFill>
              </a:rPr>
              <a:t>учитель русского языка и литературы</a:t>
            </a:r>
          </a:p>
          <a:p>
            <a:r>
              <a:rPr lang="ru-RU" sz="2400" dirty="0" smtClean="0">
                <a:solidFill>
                  <a:schemeClr val="tx1"/>
                </a:solidFill>
              </a:rPr>
              <a:t>Советская СОШ</a:t>
            </a:r>
            <a:endParaRPr lang="ru-RU" sz="2400" dirty="0">
              <a:solidFill>
                <a:schemeClr val="tx1"/>
              </a:solidFill>
            </a:endParaRPr>
          </a:p>
        </p:txBody>
      </p:sp>
    </p:spTree>
    <p:extLst>
      <p:ext uri="{BB962C8B-B14F-4D97-AF65-F5344CB8AC3E}">
        <p14:creationId xmlns:p14="http://schemas.microsoft.com/office/powerpoint/2010/main" val="2401018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Autofit/>
          </a:bodyPr>
          <a:lstStyle/>
          <a:p>
            <a:r>
              <a:rPr lang="ru-RU" sz="2000" i="1" dirty="0"/>
              <a:t>Я входил вместо дикого зверя в клетку,</a:t>
            </a:r>
            <a:br>
              <a:rPr lang="ru-RU" sz="2000" i="1" dirty="0"/>
            </a:br>
            <a:r>
              <a:rPr lang="ru-RU" sz="2000" i="1" dirty="0"/>
              <a:t>выжигал свой срок и </a:t>
            </a:r>
            <a:r>
              <a:rPr lang="ru-RU" sz="2000" i="1" dirty="0" err="1"/>
              <a:t>кликуху</a:t>
            </a:r>
            <a:r>
              <a:rPr lang="ru-RU" sz="2000" i="1" dirty="0"/>
              <a:t>  гвоздем в бараке,</a:t>
            </a:r>
            <a:br>
              <a:rPr lang="ru-RU" sz="2000" i="1" dirty="0"/>
            </a:br>
            <a:r>
              <a:rPr lang="ru-RU" sz="2000" i="1" dirty="0"/>
              <a:t>жил у моря, играл в рулетку,</a:t>
            </a:r>
            <a:br>
              <a:rPr lang="ru-RU" sz="2000" i="1" dirty="0"/>
            </a:br>
            <a:r>
              <a:rPr lang="ru-RU" sz="2000" i="1" dirty="0"/>
              <a:t>обедал черт знает с кем во фраке.</a:t>
            </a:r>
            <a:br>
              <a:rPr lang="ru-RU" sz="2000" i="1" dirty="0"/>
            </a:br>
            <a:r>
              <a:rPr lang="ru-RU" sz="2000" i="1" dirty="0"/>
              <a:t>С высоты ледника я озирал полмира,</a:t>
            </a:r>
            <a:br>
              <a:rPr lang="ru-RU" sz="2000" i="1" dirty="0"/>
            </a:br>
            <a:r>
              <a:rPr lang="ru-RU" sz="2000" i="1" dirty="0"/>
              <a:t>трижды тонул, дважды бывал распорот.</a:t>
            </a:r>
            <a:br>
              <a:rPr lang="ru-RU" sz="2000" i="1" dirty="0"/>
            </a:br>
            <a:r>
              <a:rPr lang="ru-RU" sz="2000" i="1" dirty="0"/>
              <a:t>Бросил страну, что меня вскормила.</a:t>
            </a:r>
            <a:br>
              <a:rPr lang="ru-RU" sz="2000" i="1" dirty="0"/>
            </a:br>
            <a:r>
              <a:rPr lang="ru-RU" sz="2000" i="1" dirty="0"/>
              <a:t>Из забывших меня можно составить город.</a:t>
            </a:r>
            <a:br>
              <a:rPr lang="ru-RU" sz="2000" i="1" dirty="0"/>
            </a:br>
            <a:r>
              <a:rPr lang="ru-RU" sz="2000" i="1" dirty="0"/>
              <a:t>Я слонялся в степях, помнящих вопли гунна,</a:t>
            </a:r>
            <a:br>
              <a:rPr lang="ru-RU" sz="2000" i="1" dirty="0"/>
            </a:br>
            <a:r>
              <a:rPr lang="ru-RU" sz="2000" i="1" dirty="0"/>
              <a:t>надевал на себя что </a:t>
            </a:r>
            <a:r>
              <a:rPr lang="en-US" sz="2000" i="1" dirty="0"/>
              <a:t>c</a:t>
            </a:r>
            <a:r>
              <a:rPr lang="ru-RU" sz="2000" i="1" dirty="0" err="1"/>
              <a:t>ызнова</a:t>
            </a:r>
            <a:r>
              <a:rPr lang="ru-RU" sz="2000" i="1" dirty="0"/>
              <a:t> входит в моду,</a:t>
            </a:r>
            <a:br>
              <a:rPr lang="ru-RU" sz="2000" i="1" dirty="0"/>
            </a:br>
            <a:r>
              <a:rPr lang="ru-RU" sz="2000" i="1" dirty="0"/>
              <a:t>сеял рожь, покрывал черной </a:t>
            </a:r>
            <a:r>
              <a:rPr lang="ru-RU" sz="2000" i="1" dirty="0" err="1"/>
              <a:t>толью</a:t>
            </a:r>
            <a:r>
              <a:rPr lang="ru-RU" sz="2000" i="1" dirty="0"/>
              <a:t> гумна</a:t>
            </a:r>
            <a:br>
              <a:rPr lang="ru-RU" sz="2000" i="1" dirty="0"/>
            </a:br>
            <a:r>
              <a:rPr lang="ru-RU" sz="2000" i="1" dirty="0"/>
              <a:t>и не пил только сухую воду.</a:t>
            </a:r>
            <a:br>
              <a:rPr lang="ru-RU" sz="2000" i="1" dirty="0"/>
            </a:br>
            <a:r>
              <a:rPr lang="ru-RU" sz="2000" i="1" dirty="0"/>
              <a:t>Я впустил в свои сны вороненый зрачок конвоя,</a:t>
            </a:r>
            <a:br>
              <a:rPr lang="ru-RU" sz="2000" i="1" dirty="0"/>
            </a:br>
            <a:r>
              <a:rPr lang="ru-RU" sz="2000" i="1" dirty="0"/>
              <a:t>жрал хлеб изгнанья, не оставляя корок.</a:t>
            </a:r>
            <a:br>
              <a:rPr lang="ru-RU" sz="2000" i="1" dirty="0"/>
            </a:br>
            <a:r>
              <a:rPr lang="ru-RU" sz="2000" i="1" dirty="0"/>
              <a:t>Позволял своим связкам все звуки, помимо воя;</a:t>
            </a:r>
            <a:br>
              <a:rPr lang="ru-RU" sz="2000" i="1" dirty="0"/>
            </a:br>
            <a:r>
              <a:rPr lang="ru-RU" sz="2000" i="1" dirty="0"/>
              <a:t>пер</a:t>
            </a:r>
            <a:r>
              <a:rPr lang="en-US" sz="2000" i="1" dirty="0"/>
              <a:t>e</a:t>
            </a:r>
            <a:r>
              <a:rPr lang="ru-RU" sz="2000" i="1" dirty="0"/>
              <a:t>шел на шепот. Теперь мне сорок.</a:t>
            </a:r>
            <a:br>
              <a:rPr lang="ru-RU" sz="2000" i="1" dirty="0"/>
            </a:br>
            <a:r>
              <a:rPr lang="ru-RU" sz="2000" i="1" dirty="0"/>
              <a:t>Что сказать мне о жизни? Что </a:t>
            </a:r>
            <a:r>
              <a:rPr lang="ru-RU" sz="2000" i="1" dirty="0" err="1"/>
              <a:t>ок</a:t>
            </a:r>
            <a:r>
              <a:rPr lang="en-US" sz="2000" i="1" dirty="0"/>
              <a:t>a</a:t>
            </a:r>
            <a:r>
              <a:rPr lang="ru-RU" sz="2000" i="1" dirty="0" err="1"/>
              <a:t>залась</a:t>
            </a:r>
            <a:r>
              <a:rPr lang="ru-RU" sz="2000" i="1" dirty="0"/>
              <a:t> длинной.</a:t>
            </a:r>
            <a:br>
              <a:rPr lang="ru-RU" sz="2000" i="1" dirty="0"/>
            </a:br>
            <a:r>
              <a:rPr lang="ru-RU" sz="2000" i="1" dirty="0"/>
              <a:t>Только с горем я чувствую солидарность.</a:t>
            </a:r>
            <a:br>
              <a:rPr lang="ru-RU" sz="2000" i="1" dirty="0"/>
            </a:br>
            <a:r>
              <a:rPr lang="ru-RU" sz="2000" i="1" dirty="0"/>
              <a:t>Но пока мне рот не забили глиной,</a:t>
            </a:r>
            <a:br>
              <a:rPr lang="ru-RU" sz="2000" i="1" dirty="0"/>
            </a:br>
            <a:r>
              <a:rPr lang="ru-RU" sz="2000" i="1" dirty="0"/>
              <a:t>из него раздаваться будет лишь благодарность.</a:t>
            </a:r>
          </a:p>
        </p:txBody>
      </p:sp>
    </p:spTree>
    <p:extLst>
      <p:ext uri="{BB962C8B-B14F-4D97-AF65-F5344CB8AC3E}">
        <p14:creationId xmlns:p14="http://schemas.microsoft.com/office/powerpoint/2010/main" val="7670549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6120680"/>
          </a:xfrm>
        </p:spPr>
        <p:txBody>
          <a:bodyPr>
            <a:noAutofit/>
          </a:bodyPr>
          <a:lstStyle/>
          <a:p>
            <a:r>
              <a:rPr lang="ru-RU" sz="3200" b="1" dirty="0"/>
              <a:t>Иосиф Бродский родился 24 мая 1940 года в Ленинграде</a:t>
            </a:r>
            <a:r>
              <a:rPr lang="ru-RU" sz="3200" b="1" dirty="0" smtClean="0"/>
              <a:t>.</a:t>
            </a:r>
            <a:br>
              <a:rPr lang="ru-RU" sz="3200" b="1" dirty="0" smtClean="0"/>
            </a:br>
            <a:r>
              <a:rPr lang="ru-RU" sz="3200" b="1" dirty="0"/>
              <a:t/>
            </a:r>
            <a:br>
              <a:rPr lang="ru-RU" sz="3200" b="1" dirty="0"/>
            </a:br>
            <a:r>
              <a:rPr lang="ru-RU" sz="3200" dirty="0"/>
              <a:t>В 1955 году Бродский совершил первый, по его словам, “свободный поступок” – ушел из школы после восьмого класса в знак протеста против “ада серости убогого материализма”. Официальные дипломы заменило самообразование. Любовь к польской и английской поэзии заставила самостоятельно овладевать языками. Поэт перепробовал множество работ с пятнадцати лет</a:t>
            </a:r>
            <a:r>
              <a:rPr lang="ru-RU" sz="3200" dirty="0" smtClean="0"/>
              <a:t>.</a:t>
            </a:r>
            <a:endParaRPr lang="ru-RU" sz="3200" b="1" dirty="0"/>
          </a:p>
        </p:txBody>
      </p:sp>
    </p:spTree>
    <p:extLst>
      <p:ext uri="{BB962C8B-B14F-4D97-AF65-F5344CB8AC3E}">
        <p14:creationId xmlns:p14="http://schemas.microsoft.com/office/powerpoint/2010/main" val="13716071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856984" cy="6322714"/>
          </a:xfrm>
        </p:spPr>
        <p:txBody>
          <a:bodyPr>
            <a:noAutofit/>
          </a:bodyPr>
          <a:lstStyle/>
          <a:p>
            <a:r>
              <a:rPr lang="ru-RU" sz="2800" dirty="0"/>
              <a:t>Весной 1960-го Броский публикуется в самиздатовском журнале “Синтаксис” Александра Гинзбурга, и тем самым закрывает себе путь в официальную литературу.</a:t>
            </a:r>
            <a:br>
              <a:rPr lang="ru-RU" sz="2800" dirty="0"/>
            </a:br>
            <a:r>
              <a:rPr lang="ru-RU" sz="2800" dirty="0"/>
              <a:t>В 1961 году произошло знакомство Бродского с Анной Ахматовой, которая становится не только литературным учителем поэта, но и его духовным наставником.</a:t>
            </a:r>
            <a:br>
              <a:rPr lang="ru-RU" sz="2800" dirty="0"/>
            </a:br>
            <a:r>
              <a:rPr lang="ru-RU" sz="2800" dirty="0"/>
              <a:t>29 ноября 1963 года в газете “Вечерний Ленинград” появился фельетон “Окололитературный трутень”, с этого времени начинаются  преследования и травля поэта. Арестовали Бродского 13 февраля 1964 года, а 18 февраля состоялся суд, где его приговорили к пяти годам принудительных работ на Севере за  тун</a:t>
            </a:r>
            <a:r>
              <a:rPr lang="en-US" sz="2800" dirty="0"/>
              <a:t>e</a:t>
            </a:r>
            <a:r>
              <a:rPr lang="ru-RU" sz="2800" dirty="0" err="1"/>
              <a:t>ядство</a:t>
            </a:r>
            <a:r>
              <a:rPr lang="ru-RU" sz="2800" dirty="0"/>
              <a:t>.</a:t>
            </a:r>
          </a:p>
        </p:txBody>
      </p:sp>
    </p:spTree>
    <p:extLst>
      <p:ext uri="{BB962C8B-B14F-4D97-AF65-F5344CB8AC3E}">
        <p14:creationId xmlns:p14="http://schemas.microsoft.com/office/powerpoint/2010/main" val="10937014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4722"/>
          </a:xfrm>
        </p:spPr>
        <p:txBody>
          <a:bodyPr>
            <a:noAutofit/>
          </a:bodyPr>
          <a:lstStyle/>
          <a:p>
            <a:r>
              <a:rPr lang="ru-RU" sz="2800" b="1" dirty="0"/>
              <a:t>«</a:t>
            </a:r>
            <a:r>
              <a:rPr lang="ru-RU" sz="2800" b="1" dirty="0" err="1"/>
              <a:t>Postscriptum</a:t>
            </a:r>
            <a:r>
              <a:rPr lang="ru-RU" sz="2800" b="1" dirty="0"/>
              <a:t>» </a:t>
            </a:r>
            <a:r>
              <a:rPr lang="ru-RU" sz="2800" dirty="0"/>
              <a:t/>
            </a:r>
            <a:br>
              <a:rPr lang="ru-RU" sz="2800" dirty="0"/>
            </a:br>
            <a:r>
              <a:rPr lang="ru-RU" sz="2800" dirty="0"/>
              <a:t>Как жаль, что тем, чем стало для меня</a:t>
            </a:r>
            <a:br>
              <a:rPr lang="ru-RU" sz="2800" dirty="0"/>
            </a:br>
            <a:r>
              <a:rPr lang="ru-RU" sz="2800" dirty="0"/>
              <a:t>твое существование, не стало</a:t>
            </a:r>
            <a:br>
              <a:rPr lang="ru-RU" sz="2800" dirty="0"/>
            </a:br>
            <a:r>
              <a:rPr lang="ru-RU" sz="2800" dirty="0"/>
              <a:t>мое существование для тебя.</a:t>
            </a:r>
            <a:br>
              <a:rPr lang="ru-RU" sz="2800" dirty="0"/>
            </a:br>
            <a:r>
              <a:rPr lang="ru-RU" sz="2800" dirty="0"/>
              <a:t>…В который раз на старом пустыре</a:t>
            </a:r>
            <a:br>
              <a:rPr lang="ru-RU" sz="2800" dirty="0"/>
            </a:br>
            <a:r>
              <a:rPr lang="ru-RU" sz="2800" dirty="0"/>
              <a:t>я запускаю в проволочный космос</a:t>
            </a:r>
            <a:br>
              <a:rPr lang="ru-RU" sz="2800" dirty="0"/>
            </a:br>
            <a:r>
              <a:rPr lang="ru-RU" sz="2800" dirty="0"/>
              <a:t>свой медный грош, увенчанный гербом,</a:t>
            </a:r>
            <a:br>
              <a:rPr lang="ru-RU" sz="2800" dirty="0"/>
            </a:br>
            <a:r>
              <a:rPr lang="ru-RU" sz="2800" dirty="0"/>
              <a:t>в отчаянной попытке возвеличить</a:t>
            </a:r>
            <a:br>
              <a:rPr lang="ru-RU" sz="2800" dirty="0"/>
            </a:br>
            <a:r>
              <a:rPr lang="ru-RU" sz="2800" dirty="0"/>
              <a:t>момент соединения… Увы,</a:t>
            </a:r>
            <a:br>
              <a:rPr lang="ru-RU" sz="2800" dirty="0"/>
            </a:br>
            <a:r>
              <a:rPr lang="ru-RU" sz="2800" dirty="0"/>
              <a:t>тому, кто не умеет заменить</a:t>
            </a:r>
            <a:br>
              <a:rPr lang="ru-RU" sz="2800" dirty="0"/>
            </a:br>
            <a:r>
              <a:rPr lang="ru-RU" sz="2800" dirty="0"/>
              <a:t>собой весь мир, обычно остается</a:t>
            </a:r>
            <a:br>
              <a:rPr lang="ru-RU" sz="2800" dirty="0"/>
            </a:br>
            <a:r>
              <a:rPr lang="ru-RU" sz="2800" dirty="0"/>
              <a:t>крутить щербатый телефонный диск,</a:t>
            </a:r>
            <a:br>
              <a:rPr lang="ru-RU" sz="2800" dirty="0"/>
            </a:br>
            <a:r>
              <a:rPr lang="ru-RU" sz="2800" dirty="0"/>
              <a:t>как стол на спиритическом сеансе,</a:t>
            </a:r>
            <a:br>
              <a:rPr lang="ru-RU" sz="2800" dirty="0"/>
            </a:br>
            <a:r>
              <a:rPr lang="ru-RU" sz="2800" dirty="0"/>
              <a:t>покуда призрак не ответит эхом</a:t>
            </a:r>
            <a:br>
              <a:rPr lang="ru-RU" sz="2800" dirty="0"/>
            </a:br>
            <a:r>
              <a:rPr lang="ru-RU" sz="2800" dirty="0"/>
              <a:t>последним воплям зуммера в ночи</a:t>
            </a:r>
            <a:r>
              <a:rPr lang="ru-RU" sz="2800" dirty="0" smtClean="0"/>
              <a:t>.</a:t>
            </a:r>
            <a:endParaRPr lang="ru-RU" sz="2800" dirty="0"/>
          </a:p>
        </p:txBody>
      </p:sp>
    </p:spTree>
    <p:extLst>
      <p:ext uri="{BB962C8B-B14F-4D97-AF65-F5344CB8AC3E}">
        <p14:creationId xmlns:p14="http://schemas.microsoft.com/office/powerpoint/2010/main" val="39461872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328866">
            <a:off x="179512" y="908720"/>
            <a:ext cx="8705346" cy="5217443"/>
          </a:xfrm>
        </p:spPr>
      </p:pic>
    </p:spTree>
    <p:extLst>
      <p:ext uri="{BB962C8B-B14F-4D97-AF65-F5344CB8AC3E}">
        <p14:creationId xmlns:p14="http://schemas.microsoft.com/office/powerpoint/2010/main" val="4167434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78498"/>
          </a:xfrm>
        </p:spPr>
        <p:txBody>
          <a:bodyPr/>
          <a:lstStyle/>
          <a:p>
            <a:r>
              <a:rPr lang="ru-RU" b="1" u="sng" dirty="0" smtClean="0"/>
              <a:t>Работа в группах</a:t>
            </a:r>
            <a:endParaRPr lang="ru-RU" b="1" u="sng" dirty="0"/>
          </a:p>
        </p:txBody>
      </p:sp>
    </p:spTree>
    <p:extLst>
      <p:ext uri="{BB962C8B-B14F-4D97-AF65-F5344CB8AC3E}">
        <p14:creationId xmlns:p14="http://schemas.microsoft.com/office/powerpoint/2010/main" val="5225579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466730"/>
          </a:xfrm>
        </p:spPr>
        <p:txBody>
          <a:bodyPr>
            <a:normAutofit fontScale="90000"/>
          </a:bodyPr>
          <a:lstStyle/>
          <a:p>
            <a:r>
              <a:rPr lang="ru-RU" b="1" dirty="0"/>
              <a:t>Вывод:</a:t>
            </a:r>
            <a:r>
              <a:rPr lang="ru-RU" dirty="0"/>
              <a:t>  создается образ человека щедрого, заботливого, внимательного, прекрасного собеседника, компаньона, глубокого, виртуозного, целеустремленного, профессионала, талантливого рассказчика, обладающему артистической и этической свободой, одинокого, спортсмена и путешественника, создателя своего Мира</a:t>
            </a:r>
            <a:r>
              <a:rPr lang="ru-RU" dirty="0" smtClean="0"/>
              <a:t>.</a:t>
            </a:r>
            <a:endParaRPr lang="ru-RU" dirty="0"/>
          </a:p>
        </p:txBody>
      </p:sp>
    </p:spTree>
    <p:extLst>
      <p:ext uri="{BB962C8B-B14F-4D97-AF65-F5344CB8AC3E}">
        <p14:creationId xmlns:p14="http://schemas.microsoft.com/office/powerpoint/2010/main" val="33716626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84976" cy="6250706"/>
          </a:xfrm>
        </p:spPr>
        <p:txBody>
          <a:bodyPr>
            <a:normAutofit/>
          </a:bodyPr>
          <a:lstStyle/>
          <a:p>
            <a:r>
              <a:rPr lang="ru-RU" dirty="0"/>
              <a:t>Разнообразие жанров и тем свидетельствуют не только об образованности поэта, его трудоспособности, но и его космическом восприятии мира, о его самоощущении как гражданина мира, о его таланте, ощущении свободы и лёгком внедрении в любую культурную среду</a:t>
            </a:r>
            <a:r>
              <a:rPr lang="ru-RU" dirty="0" smtClean="0"/>
              <a:t>.</a:t>
            </a:r>
            <a:endParaRPr lang="ru-RU" dirty="0"/>
          </a:p>
        </p:txBody>
      </p:sp>
    </p:spTree>
    <p:extLst>
      <p:ext uri="{BB962C8B-B14F-4D97-AF65-F5344CB8AC3E}">
        <p14:creationId xmlns:p14="http://schemas.microsoft.com/office/powerpoint/2010/main" val="12770682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Autofit/>
          </a:bodyPr>
          <a:lstStyle/>
          <a:p>
            <a:r>
              <a:rPr lang="ru-RU" sz="1800" b="1" dirty="0"/>
              <a:t>Ты поскачешь во мраке, по бескрайним холодным</a:t>
            </a:r>
            <a:br>
              <a:rPr lang="ru-RU" sz="1800" b="1" dirty="0"/>
            </a:br>
            <a:r>
              <a:rPr lang="ru-RU" sz="1800" b="1" dirty="0"/>
              <a:t>                                                                         холмам</a:t>
            </a:r>
            <a:br>
              <a:rPr lang="ru-RU" sz="1800" b="1" dirty="0"/>
            </a:br>
            <a:r>
              <a:rPr lang="ru-RU" sz="1800" b="1" dirty="0"/>
              <a:t>вдоль березовых рощ, отбежавших во тьме,</a:t>
            </a:r>
            <a:br>
              <a:rPr lang="ru-RU" sz="1800" b="1" dirty="0"/>
            </a:br>
            <a:r>
              <a:rPr lang="ru-RU" sz="1800" b="1" dirty="0"/>
              <a:t>                                                к треугольным домам,</a:t>
            </a:r>
            <a:br>
              <a:rPr lang="ru-RU" sz="1800" b="1" dirty="0"/>
            </a:br>
            <a:r>
              <a:rPr lang="ru-RU" sz="1800" b="1" dirty="0"/>
              <a:t>вдоль оврагов пустых, по замерзшей траве,</a:t>
            </a:r>
            <a:br>
              <a:rPr lang="ru-RU" sz="1800" b="1" dirty="0"/>
            </a:br>
            <a:r>
              <a:rPr lang="ru-RU" sz="1800" b="1" dirty="0"/>
              <a:t>                                                       по песчаному дну,</a:t>
            </a:r>
            <a:br>
              <a:rPr lang="ru-RU" sz="1800" b="1" dirty="0"/>
            </a:br>
            <a:r>
              <a:rPr lang="ru-RU" sz="1800" b="1" dirty="0"/>
              <a:t>освещенный луной, и ее замечая одну.</a:t>
            </a:r>
            <a:br>
              <a:rPr lang="ru-RU" sz="1800" b="1" dirty="0"/>
            </a:br>
            <a:r>
              <a:rPr lang="ru-RU" sz="1800" b="1" dirty="0"/>
              <a:t> </a:t>
            </a:r>
            <a:br>
              <a:rPr lang="ru-RU" sz="1800" b="1" dirty="0"/>
            </a:br>
            <a:r>
              <a:rPr lang="ru-RU" sz="1800" b="1" dirty="0"/>
              <a:t>Гулкий топот копыт по застывшим холмам –</a:t>
            </a:r>
            <a:br>
              <a:rPr lang="ru-RU" sz="1800" b="1" dirty="0"/>
            </a:br>
            <a:r>
              <a:rPr lang="ru-RU" sz="1800" b="1" dirty="0"/>
              <a:t>                                       это не с чем сравнить,</a:t>
            </a:r>
            <a:br>
              <a:rPr lang="ru-RU" sz="1800" b="1" dirty="0"/>
            </a:br>
            <a:r>
              <a:rPr lang="ru-RU" sz="1800" b="1" dirty="0"/>
              <a:t>это ты там, внизу, вдоль оврагов ты вьешь</a:t>
            </a:r>
            <a:br>
              <a:rPr lang="ru-RU" sz="1800" b="1" dirty="0"/>
            </a:br>
            <a:r>
              <a:rPr lang="ru-RU" sz="1800" b="1" dirty="0"/>
              <a:t>                                                          свою нить,</a:t>
            </a:r>
            <a:br>
              <a:rPr lang="ru-RU" sz="1800" b="1" dirty="0"/>
            </a:br>
            <a:r>
              <a:rPr lang="ru-RU" sz="1800" b="1" dirty="0"/>
              <a:t>там куда-то во тьму от дороги твоей отбегает</a:t>
            </a:r>
            <a:br>
              <a:rPr lang="ru-RU" sz="1800" b="1" dirty="0"/>
            </a:br>
            <a:r>
              <a:rPr lang="ru-RU" sz="1800" b="1" dirty="0"/>
              <a:t>                                                                 ручей,</a:t>
            </a:r>
            <a:br>
              <a:rPr lang="ru-RU" sz="1800" b="1" dirty="0"/>
            </a:br>
            <a:r>
              <a:rPr lang="ru-RU" sz="1800" b="1" dirty="0"/>
              <a:t>где на склоне шуршит твоя быстрая тень</a:t>
            </a:r>
            <a:br>
              <a:rPr lang="ru-RU" sz="1800" b="1" dirty="0"/>
            </a:br>
            <a:r>
              <a:rPr lang="ru-RU" sz="1800" b="1" dirty="0"/>
              <a:t>                                          по спине кирпичей…</a:t>
            </a:r>
            <a:br>
              <a:rPr lang="ru-RU" sz="1800" b="1" dirty="0"/>
            </a:br>
            <a:r>
              <a:rPr lang="ru-RU" sz="1800" b="1" dirty="0"/>
              <a:t> </a:t>
            </a:r>
            <a:br>
              <a:rPr lang="ru-RU" sz="1800" b="1" dirty="0"/>
            </a:br>
            <a:r>
              <a:rPr lang="ru-RU" sz="1800" b="1" dirty="0"/>
              <a:t>…  Нет, не думай, что жизнь - это замкнутый</a:t>
            </a:r>
            <a:br>
              <a:rPr lang="ru-RU" sz="1800" b="1" dirty="0"/>
            </a:br>
            <a:r>
              <a:rPr lang="ru-RU" sz="1800" b="1" dirty="0"/>
              <a:t>                                                       круг небылиц,</a:t>
            </a:r>
            <a:br>
              <a:rPr lang="ru-RU" sz="1800" b="1" dirty="0"/>
            </a:br>
            <a:r>
              <a:rPr lang="ru-RU" sz="1800" b="1" dirty="0"/>
              <a:t>ибо сотни холмов - поразительных круп кобылиц</a:t>
            </a:r>
            <a:br>
              <a:rPr lang="ru-RU" sz="1800" b="1" dirty="0"/>
            </a:br>
            <a:r>
              <a:rPr lang="ru-RU" sz="1800" b="1" dirty="0"/>
              <a:t> на которых в ночи, но при свете луны, мимо</a:t>
            </a:r>
            <a:br>
              <a:rPr lang="ru-RU" sz="1800" b="1" dirty="0"/>
            </a:br>
            <a:r>
              <a:rPr lang="ru-RU" sz="1800" b="1" dirty="0"/>
              <a:t>                                                              сонных округ,</a:t>
            </a:r>
            <a:br>
              <a:rPr lang="ru-RU" sz="1800" b="1" dirty="0"/>
            </a:br>
            <a:r>
              <a:rPr lang="ru-RU" sz="1800" b="1" dirty="0"/>
              <a:t>засыпая, во сне, мы стремительно скачем на юг</a:t>
            </a:r>
            <a:r>
              <a:rPr lang="ru-RU" sz="1800" b="1" dirty="0" smtClean="0"/>
              <a:t>…</a:t>
            </a:r>
            <a:endParaRPr lang="ru-RU" sz="1800" b="1" dirty="0"/>
          </a:p>
        </p:txBody>
      </p:sp>
    </p:spTree>
    <p:extLst>
      <p:ext uri="{BB962C8B-B14F-4D97-AF65-F5344CB8AC3E}">
        <p14:creationId xmlns:p14="http://schemas.microsoft.com/office/powerpoint/2010/main" val="20355700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21232006">
            <a:off x="395536" y="476672"/>
            <a:ext cx="5256584" cy="3285365"/>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21270418">
            <a:off x="3071184" y="3220820"/>
            <a:ext cx="5701561" cy="3209488"/>
          </a:xfrm>
        </p:spPr>
      </p:pic>
    </p:spTree>
    <p:extLst>
      <p:ext uri="{BB962C8B-B14F-4D97-AF65-F5344CB8AC3E}">
        <p14:creationId xmlns:p14="http://schemas.microsoft.com/office/powerpoint/2010/main" val="20559336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4704"/>
            <a:ext cx="8229600" cy="4968552"/>
          </a:xfrm>
        </p:spPr>
        <p:txBody>
          <a:bodyPr>
            <a:normAutofit/>
          </a:bodyPr>
          <a:lstStyle/>
          <a:p>
            <a:r>
              <a:rPr lang="ru-RU" b="1" i="1" dirty="0"/>
              <a:t>С самого начала Бродским было уловлено таинственное свойство поэзии- сочетать печаль со счастливыми порывами души , когда она наделена творческой силой.</a:t>
            </a:r>
            <a:r>
              <a:rPr lang="ru-RU" dirty="0"/>
              <a:t/>
            </a:r>
            <a:br>
              <a:rPr lang="ru-RU" dirty="0"/>
            </a:br>
            <a:endParaRPr lang="ru-RU" dirty="0"/>
          </a:p>
        </p:txBody>
      </p:sp>
    </p:spTree>
    <p:extLst>
      <p:ext uri="{BB962C8B-B14F-4D97-AF65-F5344CB8AC3E}">
        <p14:creationId xmlns:p14="http://schemas.microsoft.com/office/powerpoint/2010/main" val="25646201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Autofit/>
          </a:bodyPr>
          <a:lstStyle/>
          <a:p>
            <a:r>
              <a:rPr lang="ru-RU" sz="3200" b="1" i="1" dirty="0"/>
              <a:t>Вывод: говоря о поэзии Бродского, следует прежде всего подчеркнуть широту ее проблемно- тематического </a:t>
            </a:r>
            <a:r>
              <a:rPr lang="ru-RU" sz="3200" b="1" i="1" dirty="0" smtClean="0"/>
              <a:t>диапазона, естественность </a:t>
            </a:r>
            <a:r>
              <a:rPr lang="ru-RU" sz="3200" b="1" i="1" dirty="0"/>
              <a:t>и органичность включения в нее жизненных, культурно- исторических, </a:t>
            </a:r>
            <a:r>
              <a:rPr lang="ru-RU" sz="3200" b="1" i="1" dirty="0" smtClean="0"/>
              <a:t>философских, литературно- </a:t>
            </a:r>
            <a:r>
              <a:rPr lang="ru-RU" sz="3200" b="1" i="1" dirty="0"/>
              <a:t>поэтических и  автобиографических  пластов, реалий, ассоциаций, сливающихся в единый, живой поток непринужденной речи, вылившейся в стихотворную форму</a:t>
            </a:r>
            <a:r>
              <a:rPr lang="ru-RU" sz="3200" b="1" i="1" dirty="0" smtClean="0"/>
              <a:t>.</a:t>
            </a:r>
            <a:endParaRPr lang="ru-RU" sz="3200" b="1" i="1" dirty="0"/>
          </a:p>
        </p:txBody>
      </p:sp>
    </p:spTree>
    <p:extLst>
      <p:ext uri="{BB962C8B-B14F-4D97-AF65-F5344CB8AC3E}">
        <p14:creationId xmlns:p14="http://schemas.microsoft.com/office/powerpoint/2010/main" val="28235647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fontScale="90000"/>
          </a:bodyPr>
          <a:lstStyle/>
          <a:p>
            <a:r>
              <a:rPr lang="ru-RU" dirty="0"/>
              <a:t>Бродский </a:t>
            </a:r>
            <a:r>
              <a:rPr lang="ru-RU" dirty="0" err="1"/>
              <a:t>пр</a:t>
            </a:r>
            <a:r>
              <a:rPr lang="en-US" dirty="0"/>
              <a:t>o</a:t>
            </a:r>
            <a:r>
              <a:rPr lang="ru-RU" dirty="0"/>
              <a:t>жил жизнь на переломе эпох в нашей стране, когда всё истинно интеллигентное и возвышенное не вписывалось в норму, преследовалось. Перед нами полна трагических испытаний жизнь в</a:t>
            </a:r>
            <a:r>
              <a:rPr lang="en-US" dirty="0"/>
              <a:t>e</a:t>
            </a:r>
            <a:r>
              <a:rPr lang="ru-RU" dirty="0" err="1"/>
              <a:t>ликого</a:t>
            </a:r>
            <a:r>
              <a:rPr lang="ru-RU" dirty="0"/>
              <a:t> поэта, поэтому голос </a:t>
            </a:r>
            <a:r>
              <a:rPr lang="en-US" dirty="0"/>
              <a:t>e</a:t>
            </a:r>
            <a:r>
              <a:rPr lang="ru-RU" dirty="0" err="1"/>
              <a:t>го</a:t>
            </a:r>
            <a:r>
              <a:rPr lang="ru-RU" dirty="0"/>
              <a:t> особенно значим для нас, его современников</a:t>
            </a:r>
            <a:r>
              <a:rPr lang="ru-RU" dirty="0" smtClean="0"/>
              <a:t>.</a:t>
            </a:r>
            <a:endParaRPr lang="ru-RU" dirty="0"/>
          </a:p>
        </p:txBody>
      </p:sp>
    </p:spTree>
    <p:extLst>
      <p:ext uri="{BB962C8B-B14F-4D97-AF65-F5344CB8AC3E}">
        <p14:creationId xmlns:p14="http://schemas.microsoft.com/office/powerpoint/2010/main" val="34413156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639447">
            <a:off x="899592" y="764704"/>
            <a:ext cx="7052601" cy="5289451"/>
          </a:xfrm>
        </p:spPr>
      </p:pic>
    </p:spTree>
    <p:extLst>
      <p:ext uri="{BB962C8B-B14F-4D97-AF65-F5344CB8AC3E}">
        <p14:creationId xmlns:p14="http://schemas.microsoft.com/office/powerpoint/2010/main" val="10379519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026570"/>
          </a:xfrm>
        </p:spPr>
        <p:txBody>
          <a:bodyPr>
            <a:normAutofit/>
          </a:bodyPr>
          <a:lstStyle/>
          <a:p>
            <a:r>
              <a:rPr lang="ru-RU" sz="5400" dirty="0"/>
              <a:t>Сегодня я узнал…</a:t>
            </a:r>
            <a:br>
              <a:rPr lang="ru-RU" sz="5400" dirty="0"/>
            </a:br>
            <a:r>
              <a:rPr lang="ru-RU" sz="5400" dirty="0"/>
              <a:t>  Было интересно…</a:t>
            </a:r>
            <a:br>
              <a:rPr lang="ru-RU" sz="5400" dirty="0"/>
            </a:br>
            <a:r>
              <a:rPr lang="ru-RU" sz="5400" dirty="0"/>
              <a:t>  Меня удивило…</a:t>
            </a:r>
            <a:br>
              <a:rPr lang="ru-RU" sz="5400" dirty="0"/>
            </a:br>
            <a:r>
              <a:rPr lang="ru-RU" sz="5400" dirty="0"/>
              <a:t>   Мне захотелось… </a:t>
            </a:r>
          </a:p>
        </p:txBody>
      </p:sp>
    </p:spTree>
    <p:extLst>
      <p:ext uri="{BB962C8B-B14F-4D97-AF65-F5344CB8AC3E}">
        <p14:creationId xmlns:p14="http://schemas.microsoft.com/office/powerpoint/2010/main" val="11255848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146" y="2967335"/>
            <a:ext cx="9394303" cy="132343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8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Спасибо за урок!!!</a:t>
            </a:r>
            <a:endParaRPr lang="ru-RU"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9107856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297</Words>
  <Application>Microsoft Office PowerPoint</Application>
  <PresentationFormat>Экран (4:3)</PresentationFormat>
  <Paragraphs>17</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И.А. Бернадский. Слово о поэте. Проблемно-тематический диапазон лирики поэта.</vt:lpstr>
      <vt:lpstr>Я входил вместо дикого зверя в клетку, выжигал свой срок и кликуху  гвоздем в бараке, жил у моря, играл в рулетку, обедал черт знает с кем во фраке. С высоты ледника я озирал полмира, трижды тонул, дважды бывал распорот. Бросил страну, что меня вскормила. Из забывших меня можно составить город. Я слонялся в степях, помнящих вопли гунна, надевал на себя что cызнова входит в моду, сеял рожь, покрывал черной толью гумна и не пил только сухую воду. Я впустил в свои сны вороненый зрачок конвоя, жрал хлеб изгнанья, не оставляя корок. Позволял своим связкам все звуки, помимо воя; перeшел на шепот. Теперь мне сорок. Что сказать мне о жизни? Что окaзалась длинной. Только с горем я чувствую солидарность. Но пока мне рот не забили глиной, из него раздаваться будет лишь благодарность.</vt:lpstr>
      <vt:lpstr>Иосиф Бродский родился 24 мая 1940 года в Ленинграде.  В 1955 году Бродский совершил первый, по его словам, “свободный поступок” – ушел из школы после восьмого класса в знак протеста против “ада серости убогого материализма”. Официальные дипломы заменило самообразование. Любовь к польской и английской поэзии заставила самостоятельно овладевать языками. Поэт перепробовал множество работ с пятнадцати лет.</vt:lpstr>
      <vt:lpstr>Весной 1960-го Броский публикуется в самиздатовском журнале “Синтаксис” Александра Гинзбурга, и тем самым закрывает себе путь в официальную литературу. В 1961 году произошло знакомство Бродского с Анной Ахматовой, которая становится не только литературным учителем поэта, но и его духовным наставником. 29 ноября 1963 года в газете “Вечерний Ленинград” появился фельетон “Окололитературный трутень”, с этого времени начинаются  преследования и травля поэта. Арестовали Бродского 13 февраля 1964 года, а 18 февраля состоялся суд, где его приговорили к пяти годам принудительных работ на Севере за  тунeядство.</vt:lpstr>
      <vt:lpstr>«Postscriptum»  Как жаль, что тем, чем стало для меня твое существование, не стало мое существование для тебя. …В который раз на старом пустыре я запускаю в проволочный космос свой медный грош, увенчанный гербом, в отчаянной попытке возвеличить момент соединения… Увы, тому, кто не умеет заменить собой весь мир, обычно остается крутить щербатый телефонный диск, как стол на спиритическом сеансе, покуда призрак не ответит эхом последним воплям зуммера в ночи.</vt:lpstr>
      <vt:lpstr>Презентация PowerPoint</vt:lpstr>
      <vt:lpstr>Работа в группах</vt:lpstr>
      <vt:lpstr>Вывод:  создается образ человека щедрого, заботливого, внимательного, прекрасного собеседника, компаньона, глубокого, виртуозного, целеустремленного, профессионала, талантливого рассказчика, обладающему артистической и этической свободой, одинокого, спортсмена и путешественника, создателя своего Мира.</vt:lpstr>
      <vt:lpstr>Разнообразие жанров и тем свидетельствуют не только об образованности поэта, его трудоспособности, но и его космическом восприятии мира, о его самоощущении как гражданина мира, о его таланте, ощущении свободы и лёгком внедрении в любую культурную среду.</vt:lpstr>
      <vt:lpstr>Ты поскачешь во мраке, по бескрайним холодным                                                                          холмам вдоль березовых рощ, отбежавших во тьме,                                                 к треугольным домам, вдоль оврагов пустых, по замерзшей траве,                                                        по песчаному дну, освещенный луной, и ее замечая одну.   Гулкий топот копыт по застывшим холмам –                                        это не с чем сравнить, это ты там, внизу, вдоль оврагов ты вьешь                                                           свою нить, там куда-то во тьму от дороги твоей отбегает                                                                  ручей, где на склоне шуршит твоя быстрая тень                                           по спине кирпичей…   …  Нет, не думай, что жизнь - это замкнутый                                                        круг небылиц, ибо сотни холмов - поразительных круп кобылиц  на которых в ночи, но при свете луны, мимо                                                               сонных округ, засыпая, во сне, мы стремительно скачем на юг…</vt:lpstr>
      <vt:lpstr>Презентация PowerPoint</vt:lpstr>
      <vt:lpstr>С самого начала Бродским было уловлено таинственное свойство поэзии- сочетать печаль со счастливыми порывами души , когда она наделена творческой силой. </vt:lpstr>
      <vt:lpstr>Вывод: говоря о поэзии Бродского, следует прежде всего подчеркнуть широту ее проблемно- тематического диапазона, естественность и органичность включения в нее жизненных, культурно- исторических, философских, литературно- поэтических и  автобиографических  пластов, реалий, ассоциаций, сливающихся в единый, живой поток непринужденной речи, вылившейся в стихотворную форму.</vt:lpstr>
      <vt:lpstr>Бродский прoжил жизнь на переломе эпох в нашей стране, когда всё истинно интеллигентное и возвышенное не вписывалось в норму, преследовалось. Перед нами полна трагических испытаний жизнь вeликого поэта, поэтому голос eго особенно значим для нас, его современников.</vt:lpstr>
      <vt:lpstr>Презентация PowerPoint</vt:lpstr>
      <vt:lpstr>Сегодня я узнал…   Было интересно…   Меня удивило…    Мне захотелось… </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И.А. Бернадский. Слово о поэте. Проблемно-тематический диапазон лирики поэта.</dc:title>
  <dc:creator>Администратор</dc:creator>
  <cp:lastModifiedBy>Администратор</cp:lastModifiedBy>
  <cp:revision>4</cp:revision>
  <dcterms:created xsi:type="dcterms:W3CDTF">2017-02-13T19:16:15Z</dcterms:created>
  <dcterms:modified xsi:type="dcterms:W3CDTF">2017-02-13T20:09:23Z</dcterms:modified>
</cp:coreProperties>
</file>